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41" r:id="rId2"/>
    <p:sldId id="342" r:id="rId3"/>
    <p:sldId id="257"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9" d="100"/>
          <a:sy n="109" d="100"/>
        </p:scale>
        <p:origin x="-856"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5/22/18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5/22/18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Tx/>
              <a:buChar char="-"/>
            </a:pPr>
            <a:r>
              <a:rPr lang="en-US" dirty="0" smtClean="0"/>
              <a:t>Each of these three data types,</a:t>
            </a:r>
            <a:r>
              <a:rPr lang="en-US" baseline="0" dirty="0" smtClean="0"/>
              <a:t> whole genome, exome and transcriptome, brings something to the table.  </a:t>
            </a:r>
          </a:p>
          <a:p>
            <a:pPr marL="181240" indent="-181240">
              <a:buFontTx/>
              <a:buChar char="-"/>
            </a:pPr>
            <a:r>
              <a:rPr lang="en-US" baseline="0" dirty="0" smtClean="0"/>
              <a:t>Whole genome gives you broad, even, and relatively unbiased coverage across the genome.</a:t>
            </a:r>
          </a:p>
          <a:p>
            <a:pPr marL="181240" indent="-181240">
              <a:buFontTx/>
              <a:buChar char="-"/>
            </a:pPr>
            <a:r>
              <a:rPr lang="en-US" baseline="0" dirty="0" smtClean="0"/>
              <a:t>Exome gives you more focused coverage but much greater depth over the exons for a much lower cost than whole genome</a:t>
            </a:r>
          </a:p>
          <a:p>
            <a:pPr marL="181240" indent="-181240">
              <a:buFontTx/>
              <a:buChar char="-"/>
            </a:pPr>
            <a:r>
              <a:rPr lang="en-US" baseline="0" dirty="0" smtClean="0"/>
              <a:t>RNA-seq gives you a snapshot of the transcriptome.</a:t>
            </a:r>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Ultimately, an extremely comprehensive analysis was performed on this relapse tumor.</a:t>
            </a:r>
          </a:p>
          <a:p>
            <a:pPr marL="181240" indent="-181240">
              <a:buFont typeface="Arial"/>
              <a:buChar char="•"/>
            </a:pPr>
            <a:r>
              <a:rPr lang="en-US" sz="1300" dirty="0">
                <a:ea typeface="+mn-ea"/>
                <a:cs typeface="+mn-cs"/>
              </a:rPr>
              <a:t>Many fascinating events were identified</a:t>
            </a:r>
          </a:p>
          <a:p>
            <a:pPr marL="181240" indent="-181240">
              <a:buFont typeface="Arial"/>
              <a:buChar char="•"/>
            </a:pPr>
            <a:r>
              <a:rPr lang="en-US" sz="1300" dirty="0">
                <a:ea typeface="+mn-ea"/>
                <a:cs typeface="+mn-cs"/>
              </a:rPr>
              <a:t>The genome was characterized by a reasonable number of protein coding point mutations including those affecting EP300 and NF1. </a:t>
            </a:r>
          </a:p>
          <a:p>
            <a:pPr marL="181240" indent="-181240">
              <a:buFont typeface="Arial"/>
              <a:buChar char="•"/>
            </a:pPr>
            <a:r>
              <a:rPr lang="en-US" sz="1300" dirty="0">
                <a:ea typeface="+mn-ea"/>
                <a:cs typeface="+mn-cs"/>
              </a:rPr>
              <a:t>While very little amplification was observed several rearrangements and both large and small deletions were apparent.  These affected SETD2, XBP1, </a:t>
            </a:r>
            <a:r>
              <a:rPr lang="en-US" sz="1300" dirty="0" err="1">
                <a:ea typeface="+mn-ea"/>
                <a:cs typeface="+mn-cs"/>
              </a:rPr>
              <a:t>Ikaros</a:t>
            </a:r>
            <a:r>
              <a:rPr lang="en-US" sz="1300" dirty="0">
                <a:ea typeface="+mn-ea"/>
                <a:cs typeface="+mn-cs"/>
              </a:rPr>
              <a:t>, RB1, ETV6. SETD2 and NF1 were both hit twice. </a:t>
            </a:r>
          </a:p>
          <a:p>
            <a:pPr marL="181240" indent="-181240">
              <a:buFont typeface="Arial"/>
              <a:buChar char="•"/>
            </a:pPr>
            <a:r>
              <a:rPr lang="en-US" sz="1300" dirty="0">
                <a:ea typeface="+mn-ea"/>
                <a:cs typeface="+mn-cs"/>
              </a:rPr>
              <a:t>An interesting EP300-ZNF384 fusion was identified. </a:t>
            </a:r>
          </a:p>
          <a:p>
            <a:pPr marL="181240" indent="-181240">
              <a:buFont typeface="Arial"/>
              <a:buChar char="•"/>
            </a:pPr>
            <a:r>
              <a:rPr lang="en-US" sz="1300" dirty="0">
                <a:ea typeface="+mn-ea"/>
                <a:cs typeface="+mn-cs"/>
              </a:rPr>
              <a:t>At the time it was novel but has since been associated with other ALL patients.</a:t>
            </a:r>
          </a:p>
          <a:p>
            <a:pPr marL="181240" indent="-181240">
              <a:buFont typeface="Arial"/>
              <a:buChar char="•"/>
            </a:pPr>
            <a:r>
              <a:rPr lang="en-US" sz="1300" dirty="0">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81240" indent="-181240">
              <a:buFont typeface="Arial"/>
              <a:buChar char="•"/>
            </a:pPr>
            <a:r>
              <a:rPr lang="en-US" sz="1300" dirty="0">
                <a:ea typeface="+mn-ea"/>
                <a:cs typeface="+mn-cs"/>
              </a:rPr>
              <a:t>By this time (2nd relapse), the patient had an extensive cytogenetics workup. To this we added exome, whole genome and RNA-seq. </a:t>
            </a:r>
          </a:p>
          <a:p>
            <a:pPr marL="181240" indent="-181240">
              <a:buFont typeface="Arial"/>
              <a:buChar char="•"/>
            </a:pPr>
            <a:r>
              <a:rPr lang="en-US" sz="1300" dirty="0">
                <a:ea typeface="+mn-ea"/>
                <a:cs typeface="+mn-cs"/>
              </a:rPr>
              <a:t>Based on the WGS data we also created a custom </a:t>
            </a:r>
            <a:r>
              <a:rPr lang="en-US" sz="1300" dirty="0" err="1">
                <a:ea typeface="+mn-ea"/>
                <a:cs typeface="+mn-cs"/>
              </a:rPr>
              <a:t>NimbleGen</a:t>
            </a:r>
            <a:r>
              <a:rPr lang="en-US" sz="1300" dirty="0">
                <a:ea typeface="+mn-ea"/>
                <a:cs typeface="+mn-cs"/>
              </a:rPr>
              <a:t> capture reagent to cover all SNVs in the patient.</a:t>
            </a:r>
          </a:p>
          <a:p>
            <a:pPr marL="181240" indent="-181240">
              <a:buFont typeface="Arial"/>
              <a:buChar char="•"/>
            </a:pPr>
            <a:r>
              <a:rPr lang="en-US" sz="1300" dirty="0">
                <a:ea typeface="+mn-ea"/>
                <a:cs typeface="+mn-cs"/>
              </a:rPr>
              <a:t>We used these data to identify SNVs and </a:t>
            </a:r>
            <a:r>
              <a:rPr lang="en-US" sz="1300" dirty="0" err="1">
                <a:ea typeface="+mn-ea"/>
                <a:cs typeface="+mn-cs"/>
              </a:rPr>
              <a:t>Indels</a:t>
            </a:r>
            <a:r>
              <a:rPr lang="en-US" sz="1300" dirty="0">
                <a:ea typeface="+mn-ea"/>
                <a:cs typeface="+mn-cs"/>
              </a:rPr>
              <a:t>, copy number variants, SVs, expressed variants, fusions, and outlier gene expression events.</a:t>
            </a:r>
          </a:p>
          <a:p>
            <a:pPr marL="181240" indent="-181240">
              <a:buFont typeface="Arial"/>
              <a:buChar char="•"/>
            </a:pPr>
            <a:r>
              <a:rPr lang="en-US" sz="1300" dirty="0">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16</a:t>
            </a:fld>
            <a:endParaRPr lang="en-US"/>
          </a:p>
        </p:txBody>
      </p:sp>
    </p:spTree>
    <p:extLst>
      <p:ext uri="{BB962C8B-B14F-4D97-AF65-F5344CB8AC3E}">
        <p14:creationId xmlns:p14="http://schemas.microsoft.com/office/powerpoint/2010/main" val="57915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1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9" Type="http://schemas.openxmlformats.org/officeDocument/2006/relationships/image" Target="../media/image26.jpg"/><Relationship Id="rId20" Type="http://schemas.openxmlformats.org/officeDocument/2006/relationships/image" Target="../media/image35.jpg"/><Relationship Id="rId21" Type="http://schemas.openxmlformats.org/officeDocument/2006/relationships/image" Target="../media/image36.png"/><Relationship Id="rId22" Type="http://schemas.openxmlformats.org/officeDocument/2006/relationships/image" Target="../media/image37.jpg"/><Relationship Id="rId23" Type="http://schemas.openxmlformats.org/officeDocument/2006/relationships/image" Target="../media/image38.JPG"/><Relationship Id="rId24" Type="http://schemas.openxmlformats.org/officeDocument/2006/relationships/image" Target="../media/image39.jpg"/><Relationship Id="rId25" Type="http://schemas.openxmlformats.org/officeDocument/2006/relationships/image" Target="../media/image40.png"/><Relationship Id="rId10" Type="http://schemas.openxmlformats.org/officeDocument/2006/relationships/image" Target="../media/image27.jpg"/><Relationship Id="rId11" Type="http://schemas.openxmlformats.org/officeDocument/2006/relationships/image" Target="../media/image5.jpg"/><Relationship Id="rId12" Type="http://schemas.openxmlformats.org/officeDocument/2006/relationships/image" Target="../media/image6.jpg"/><Relationship Id="rId13" Type="http://schemas.openxmlformats.org/officeDocument/2006/relationships/image" Target="../media/image28.jpg"/><Relationship Id="rId14" Type="http://schemas.openxmlformats.org/officeDocument/2006/relationships/image" Target="../media/image29.jpg"/><Relationship Id="rId15" Type="http://schemas.openxmlformats.org/officeDocument/2006/relationships/image" Target="../media/image30.jpg"/><Relationship Id="rId16" Type="http://schemas.openxmlformats.org/officeDocument/2006/relationships/image" Target="../media/image31.JPG"/><Relationship Id="rId17" Type="http://schemas.openxmlformats.org/officeDocument/2006/relationships/image" Target="../media/image32.JPG"/><Relationship Id="rId18" Type="http://schemas.openxmlformats.org/officeDocument/2006/relationships/image" Target="../media/image33.png"/><Relationship Id="rId19"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ell.com/cell-systems/abstract/S2405-4712(15)0011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1400"/>
            <a:ext cx="8839200" cy="792088"/>
          </a:xfrm>
        </p:spPr>
        <p:txBody>
          <a:bodyPr>
            <a:normAutofit/>
          </a:bodyPr>
          <a:lstStyle/>
          <a:p>
            <a:r>
              <a:rPr lang="en-US" sz="2800" dirty="0" smtClean="0"/>
              <a:t>Personalized medicine requires personalized strategies</a:t>
            </a:r>
            <a:endParaRPr lang="en-US" sz="2800"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476672"/>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005064"/>
            <a:ext cx="8244048" cy="1939777"/>
          </a:xfrm>
          <a:prstGeom prst="rect">
            <a:avLst/>
          </a:prstGeom>
        </p:spPr>
      </p:pic>
      <p:sp>
        <p:nvSpPr>
          <p:cNvPr id="3" name="TextBox 2"/>
          <p:cNvSpPr txBox="1"/>
          <p:nvPr/>
        </p:nvSpPr>
        <p:spPr>
          <a:xfrm>
            <a:off x="7343507" y="6073551"/>
            <a:ext cx="1598515" cy="307777"/>
          </a:xfrm>
          <a:prstGeom prst="rect">
            <a:avLst/>
          </a:prstGeom>
          <a:noFill/>
        </p:spPr>
        <p:txBody>
          <a:bodyPr wrap="none" rtlCol="0">
            <a:spAutoFit/>
          </a:bodyPr>
          <a:lstStyle/>
          <a:p>
            <a:r>
              <a:rPr lang="en-US" sz="1400" dirty="0" smtClean="0">
                <a:hlinkClick r:id="rId4"/>
              </a:rPr>
              <a:t>Griffith et al. 2016</a:t>
            </a:r>
            <a:endParaRPr lang="en-US" sz="1400" dirty="0"/>
          </a:p>
        </p:txBody>
      </p:sp>
      <p:sp>
        <p:nvSpPr>
          <p:cNvPr id="6" name="TextBox 5"/>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3743006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400" dirty="0" smtClean="0"/>
              <a:t>High-throughput sequencing has </a:t>
            </a:r>
            <a:r>
              <a:rPr lang="en-US" sz="2400" dirty="0"/>
              <a:t>been largely </a:t>
            </a:r>
            <a:r>
              <a:rPr lang="en-US" sz="2400" dirty="0" smtClean="0"/>
              <a:t>automated</a:t>
            </a:r>
            <a:endParaRPr lang="en-US" sz="24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121714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000" dirty="0" smtClean="0"/>
              <a:t>The rest of this workshop will focus on the methods and tools needed to take raw sequence data to interpretation and application – still the bottleneck!</a:t>
            </a:r>
            <a:endParaRPr lang="en-US" sz="20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3" name="Rectangle 2"/>
          <p:cNvSpPr/>
          <p:nvPr/>
        </p:nvSpPr>
        <p:spPr>
          <a:xfrm>
            <a:off x="2015997" y="2157046"/>
            <a:ext cx="5112568" cy="35283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941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noAutofit/>
          </a:bodyPr>
          <a:lstStyle/>
          <a:p>
            <a:r>
              <a:rPr lang="en-US" sz="2800" dirty="0" smtClean="0"/>
              <a:t>The Griffith lab is focused on developing methods to address this bottleneck for precision medicine in cancer</a:t>
            </a:r>
            <a:endParaRPr lang="en-US" sz="2800" dirty="0"/>
          </a:p>
        </p:txBody>
      </p:sp>
      <p:sp>
        <p:nvSpPr>
          <p:cNvPr id="3" name="Content Placeholder 2"/>
          <p:cNvSpPr>
            <a:spLocks noGrp="1"/>
          </p:cNvSpPr>
          <p:nvPr>
            <p:ph idx="1"/>
          </p:nvPr>
        </p:nvSpPr>
        <p:spPr>
          <a:xfrm>
            <a:off x="152400" y="1196752"/>
            <a:ext cx="8839200" cy="4724400"/>
          </a:xfrm>
        </p:spPr>
        <p:txBody>
          <a:bodyPr>
            <a:noAutofit/>
          </a:bodyPr>
          <a:lstStyle/>
          <a:p>
            <a:r>
              <a:rPr lang="en-US" sz="1600" b="1" dirty="0"/>
              <a:t>Cancer genome analysis</a:t>
            </a:r>
          </a:p>
          <a:p>
            <a:pPr lvl="1"/>
            <a:r>
              <a:rPr lang="en-US" sz="1400" dirty="0"/>
              <a:t>AML</a:t>
            </a:r>
          </a:p>
          <a:p>
            <a:pPr lvl="2"/>
            <a:r>
              <a:rPr lang="en-US" sz="1200" dirty="0">
                <a:hlinkClick r:id="rId2"/>
              </a:rPr>
              <a:t>Optimizing cancer genome analysis</a:t>
            </a:r>
            <a:endParaRPr lang="en-US" sz="1200" dirty="0"/>
          </a:p>
          <a:p>
            <a:pPr lvl="1"/>
            <a:r>
              <a:rPr lang="en-US" sz="1400" dirty="0"/>
              <a:t>Breast cancer</a:t>
            </a:r>
          </a:p>
          <a:p>
            <a:pPr lvl="2"/>
            <a:r>
              <a:rPr lang="en-US" sz="1200" dirty="0">
                <a:hlinkClick r:id="rId3"/>
              </a:rPr>
              <a:t>Immunotherapy</a:t>
            </a:r>
            <a:r>
              <a:rPr lang="en-US" sz="1200" dirty="0"/>
              <a:t> (cancer vaccines)</a:t>
            </a:r>
          </a:p>
          <a:p>
            <a:pPr lvl="2"/>
            <a:r>
              <a:rPr lang="en-US" sz="1200" dirty="0"/>
              <a:t>STAT1-/- mouse model</a:t>
            </a:r>
          </a:p>
          <a:p>
            <a:pPr lvl="2"/>
            <a:r>
              <a:rPr lang="en-US" sz="1200" dirty="0"/>
              <a:t>Targeted sequencing of 625 ER+ with long-term follow-up</a:t>
            </a:r>
          </a:p>
          <a:p>
            <a:pPr lvl="1"/>
            <a:r>
              <a:rPr lang="en-US" sz="1400" dirty="0"/>
              <a:t>Liver cancer</a:t>
            </a:r>
          </a:p>
          <a:p>
            <a:pPr lvl="1"/>
            <a:r>
              <a:rPr lang="en-US" sz="1400" dirty="0"/>
              <a:t>Small cell lung cancer</a:t>
            </a:r>
          </a:p>
          <a:p>
            <a:pPr lvl="1"/>
            <a:r>
              <a:rPr lang="en-US" sz="1400" dirty="0" smtClean="0"/>
              <a:t>OSCC</a:t>
            </a:r>
            <a:r>
              <a:rPr lang="is-IS" sz="1400" dirty="0" smtClean="0"/>
              <a:t>…</a:t>
            </a:r>
            <a:endParaRPr lang="en-US" sz="1600" b="1" dirty="0"/>
          </a:p>
          <a:p>
            <a:r>
              <a:rPr lang="en-US" sz="1600" b="1" dirty="0"/>
              <a:t>Precision Medicine for Cancer</a:t>
            </a:r>
          </a:p>
          <a:p>
            <a:pPr lvl="1"/>
            <a:r>
              <a:rPr lang="en-US" sz="1400" dirty="0">
                <a:hlinkClick r:id="rId4"/>
              </a:rPr>
              <a:t>Genomics Tumor Board</a:t>
            </a:r>
            <a:endParaRPr lang="en-US" sz="1400" dirty="0"/>
          </a:p>
          <a:p>
            <a:pPr lvl="2"/>
            <a:r>
              <a:rPr lang="en-US" sz="1200" dirty="0">
                <a:hlinkClick r:id="rId5"/>
              </a:rPr>
              <a:t>Case Reports</a:t>
            </a:r>
            <a:r>
              <a:rPr lang="en-US" sz="1200" dirty="0"/>
              <a:t> and </a:t>
            </a:r>
            <a:r>
              <a:rPr lang="en-US" sz="1200" dirty="0">
                <a:hlinkClick r:id="rId6"/>
              </a:rPr>
              <a:t>Clinical </a:t>
            </a:r>
            <a:r>
              <a:rPr lang="en-US" sz="1200" dirty="0" smtClean="0">
                <a:hlinkClick r:id="rId6"/>
              </a:rPr>
              <a:t>Trials</a:t>
            </a:r>
            <a:endParaRPr lang="en-US" sz="1200" b="1" dirty="0"/>
          </a:p>
          <a:p>
            <a:r>
              <a:rPr lang="en-US" sz="1600" b="1" dirty="0"/>
              <a:t>Education projects</a:t>
            </a:r>
          </a:p>
          <a:p>
            <a:pPr lvl="1"/>
            <a:r>
              <a:rPr lang="en-US" sz="1400" dirty="0">
                <a:hlinkClick r:id="rId7"/>
              </a:rPr>
              <a:t>RNA-seq analysis and cloud computing</a:t>
            </a:r>
            <a:endParaRPr lang="en-US" sz="1400" dirty="0"/>
          </a:p>
          <a:p>
            <a:pPr lvl="1"/>
            <a:r>
              <a:rPr lang="en-US" sz="1400" dirty="0">
                <a:hlinkClick r:id="rId8"/>
              </a:rPr>
              <a:t>CSHL</a:t>
            </a:r>
            <a:r>
              <a:rPr lang="en-US" sz="1400" dirty="0"/>
              <a:t> and </a:t>
            </a:r>
            <a:r>
              <a:rPr lang="en-US" sz="1400" dirty="0">
                <a:hlinkClick r:id="rId9"/>
              </a:rPr>
              <a:t>CBW</a:t>
            </a:r>
            <a:endParaRPr lang="en-US" sz="1400" dirty="0"/>
          </a:p>
          <a:p>
            <a:pPr lvl="1"/>
            <a:r>
              <a:rPr lang="en-US" sz="1400" dirty="0">
                <a:hlinkClick r:id="rId10"/>
              </a:rPr>
              <a:t>Genomic Data Visualization/</a:t>
            </a:r>
            <a:r>
              <a:rPr lang="en-US" sz="1400" dirty="0" smtClean="0">
                <a:hlinkClick r:id="rId10"/>
              </a:rPr>
              <a:t>Interpretation</a:t>
            </a:r>
            <a:endParaRPr lang="en-US" sz="1600" b="1" dirty="0"/>
          </a:p>
          <a:p>
            <a:r>
              <a:rPr lang="en-US" sz="1600" b="1" dirty="0"/>
              <a:t>Tool </a:t>
            </a:r>
            <a:r>
              <a:rPr lang="en-US" sz="1600" b="1" dirty="0" smtClean="0"/>
              <a:t>development</a:t>
            </a:r>
            <a:endParaRPr lang="en-US" sz="1600" b="1" dirty="0"/>
          </a:p>
        </p:txBody>
      </p:sp>
    </p:spTree>
    <p:extLst>
      <p:ext uri="{BB962C8B-B14F-4D97-AF65-F5344CB8AC3E}">
        <p14:creationId xmlns:p14="http://schemas.microsoft.com/office/powerpoint/2010/main" val="41597589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normAutofit/>
          </a:bodyPr>
          <a:lstStyle/>
          <a:p>
            <a:r>
              <a:rPr lang="en-US" sz="3200" dirty="0" smtClean="0"/>
              <a:t>Where tools/resources do not exist we build them</a:t>
            </a:r>
            <a:endParaRPr lang="en-US" sz="3200" dirty="0"/>
          </a:p>
        </p:txBody>
      </p:sp>
      <p:sp>
        <p:nvSpPr>
          <p:cNvPr id="4" name="Content Placeholder 2"/>
          <p:cNvSpPr>
            <a:spLocks noGrp="1"/>
          </p:cNvSpPr>
          <p:nvPr>
            <p:ph idx="1"/>
          </p:nvPr>
        </p:nvSpPr>
        <p:spPr>
          <a:xfrm>
            <a:off x="2621187" y="1133128"/>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133128"/>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402660"/>
            <a:ext cx="2334630" cy="926900"/>
          </a:xfrm>
          <a:prstGeom prst="rect">
            <a:avLst/>
          </a:prstGeom>
        </p:spPr>
      </p:pic>
      <p:sp>
        <p:nvSpPr>
          <p:cNvPr id="7" name="Content Placeholder 2"/>
          <p:cNvSpPr txBox="1">
            <a:spLocks/>
          </p:cNvSpPr>
          <p:nvPr/>
        </p:nvSpPr>
        <p:spPr>
          <a:xfrm>
            <a:off x="2621188" y="4379255"/>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2749313"/>
            <a:ext cx="2334630" cy="811038"/>
          </a:xfrm>
          <a:prstGeom prst="rect">
            <a:avLst/>
          </a:prstGeom>
        </p:spPr>
      </p:pic>
      <p:sp>
        <p:nvSpPr>
          <p:cNvPr id="9" name="Content Placeholder 2"/>
          <p:cNvSpPr txBox="1">
            <a:spLocks/>
          </p:cNvSpPr>
          <p:nvPr/>
        </p:nvSpPr>
        <p:spPr>
          <a:xfrm>
            <a:off x="2604885" y="2640872"/>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980728"/>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588567"/>
            <a:ext cx="2743200" cy="980279"/>
          </a:xfrm>
          <a:prstGeom prst="rect">
            <a:avLst/>
          </a:prstGeom>
        </p:spPr>
      </p:pic>
      <p:sp>
        <p:nvSpPr>
          <p:cNvPr id="12" name="TextBox 11"/>
          <p:cNvSpPr txBox="1"/>
          <p:nvPr/>
        </p:nvSpPr>
        <p:spPr>
          <a:xfrm>
            <a:off x="6536908" y="2584942"/>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45877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1683046"/>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478860"/>
            <a:ext cx="1276927" cy="695132"/>
          </a:xfrm>
          <a:prstGeom prst="rect">
            <a:avLst/>
          </a:prstGeom>
        </p:spPr>
      </p:pic>
      <p:sp>
        <p:nvSpPr>
          <p:cNvPr id="16" name="TextBox 15"/>
          <p:cNvSpPr txBox="1"/>
          <p:nvPr/>
        </p:nvSpPr>
        <p:spPr>
          <a:xfrm>
            <a:off x="6928729" y="4478860"/>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181178"/>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360546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792088"/>
          </a:xfrm>
        </p:spPr>
        <p:txBody>
          <a:bodyPr>
            <a:normAutofit/>
          </a:bodyPr>
          <a:lstStyle/>
          <a:p>
            <a:r>
              <a:rPr lang="en-US" sz="2800" dirty="0" smtClean="0"/>
              <a:t>Encourage best practices for software development</a:t>
            </a:r>
            <a:endParaRPr lang="en-US" sz="2800" dirty="0"/>
          </a:p>
        </p:txBody>
      </p:sp>
      <p:sp>
        <p:nvSpPr>
          <p:cNvPr id="7" name="Content Placeholder 2"/>
          <p:cNvSpPr txBox="1">
            <a:spLocks/>
          </p:cNvSpPr>
          <p:nvPr/>
        </p:nvSpPr>
        <p:spPr>
          <a:xfrm>
            <a:off x="1757560" y="4722812"/>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620688"/>
            <a:ext cx="5357561" cy="4010025"/>
          </a:xfrm>
        </p:spPr>
      </p:pic>
      <p:sp>
        <p:nvSpPr>
          <p:cNvPr id="3" name="Rectangle 2"/>
          <p:cNvSpPr/>
          <p:nvPr/>
        </p:nvSpPr>
        <p:spPr>
          <a:xfrm>
            <a:off x="325425" y="6011996"/>
            <a:ext cx="3003234" cy="369332"/>
          </a:xfrm>
          <a:prstGeom prst="rect">
            <a:avLst/>
          </a:prstGeom>
        </p:spPr>
        <p:txBody>
          <a:bodyPr wrap="none">
            <a:spAutoFit/>
          </a:bodyPr>
          <a:lstStyle/>
          <a:p>
            <a:r>
              <a:rPr lang="en-US" sz="1800" dirty="0" smtClean="0">
                <a:hlinkClick r:id="rId3"/>
              </a:rPr>
              <a:t>https://github.com/griffithlab</a:t>
            </a:r>
            <a:r>
              <a:rPr lang="en-US" sz="1800" dirty="0" smtClean="0"/>
              <a:t> </a:t>
            </a:r>
            <a:endParaRPr lang="en-US" sz="1800" dirty="0"/>
          </a:p>
        </p:txBody>
      </p:sp>
      <p:sp>
        <p:nvSpPr>
          <p:cNvPr id="4" name="Rectangle 3"/>
          <p:cNvSpPr/>
          <p:nvPr/>
        </p:nvSpPr>
        <p:spPr>
          <a:xfrm>
            <a:off x="5084900" y="6011996"/>
            <a:ext cx="2904949" cy="369332"/>
          </a:xfrm>
          <a:prstGeom prst="rect">
            <a:avLst/>
          </a:prstGeom>
        </p:spPr>
        <p:txBody>
          <a:bodyPr wrap="none">
            <a:spAutoFit/>
          </a:bodyPr>
          <a:lstStyle/>
          <a:p>
            <a:r>
              <a:rPr lang="en-US" sz="1800" dirty="0">
                <a:hlinkClick r:id="rId4"/>
              </a:rPr>
              <a:t>https://github.com/</a:t>
            </a:r>
            <a:r>
              <a:rPr lang="en-US" sz="1800" dirty="0" smtClean="0">
                <a:hlinkClick r:id="rId4"/>
              </a:rPr>
              <a:t>genome</a:t>
            </a:r>
            <a:r>
              <a:rPr lang="en-US" sz="1800" dirty="0" smtClean="0"/>
              <a:t> </a:t>
            </a:r>
            <a:endParaRPr lang="en-US" sz="1800" dirty="0"/>
          </a:p>
        </p:txBody>
      </p:sp>
    </p:spTree>
    <p:extLst>
      <p:ext uri="{BB962C8B-B14F-4D97-AF65-F5344CB8AC3E}">
        <p14:creationId xmlns:p14="http://schemas.microsoft.com/office/powerpoint/2010/main" val="35541674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9958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9926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2814625"/>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475030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4749267"/>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4751940"/>
            <a:ext cx="982736" cy="1124687"/>
          </a:xfrm>
          <a:prstGeom prst="rect">
            <a:avLst/>
          </a:prstGeom>
        </p:spPr>
      </p:pic>
      <p:sp>
        <p:nvSpPr>
          <p:cNvPr id="20" name="TextBox 19"/>
          <p:cNvSpPr txBox="1"/>
          <p:nvPr/>
        </p:nvSpPr>
        <p:spPr>
          <a:xfrm>
            <a:off x="2362200" y="21087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587023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4" name="TextBox 23"/>
          <p:cNvSpPr txBox="1"/>
          <p:nvPr/>
        </p:nvSpPr>
        <p:spPr>
          <a:xfrm>
            <a:off x="4626038" y="21087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3942855"/>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587023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587023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5863836"/>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19188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4748955"/>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2814986"/>
            <a:ext cx="757859" cy="1136907"/>
          </a:xfrm>
          <a:prstGeom prst="rect">
            <a:avLst/>
          </a:prstGeom>
        </p:spPr>
      </p:pic>
      <p:sp>
        <p:nvSpPr>
          <p:cNvPr id="31" name="TextBox 30"/>
          <p:cNvSpPr txBox="1"/>
          <p:nvPr/>
        </p:nvSpPr>
        <p:spPr>
          <a:xfrm>
            <a:off x="3488291" y="3931569"/>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19111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8140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8140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9926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4732697"/>
            <a:ext cx="951393" cy="1126024"/>
          </a:xfrm>
          <a:prstGeom prst="rect">
            <a:avLst/>
          </a:prstGeom>
        </p:spPr>
      </p:pic>
      <p:sp>
        <p:nvSpPr>
          <p:cNvPr id="34" name="TextBox 33"/>
          <p:cNvSpPr txBox="1"/>
          <p:nvPr/>
        </p:nvSpPr>
        <p:spPr>
          <a:xfrm>
            <a:off x="131233" y="5843155"/>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0950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73" name="TextBox 72"/>
          <p:cNvSpPr txBox="1"/>
          <p:nvPr/>
        </p:nvSpPr>
        <p:spPr>
          <a:xfrm>
            <a:off x="2510410" y="3951894"/>
            <a:ext cx="688256" cy="461665"/>
          </a:xfrm>
          <a:prstGeom prst="rect">
            <a:avLst/>
          </a:prstGeom>
          <a:noFill/>
        </p:spPr>
        <p:txBody>
          <a:bodyPr wrap="square" rtlCol="0">
            <a:spAutoFit/>
          </a:bodyPr>
          <a:lstStyle/>
          <a:p>
            <a:pPr algn="ctr"/>
            <a:r>
              <a:rPr lang="en-US" sz="1200" dirty="0" smtClean="0"/>
              <a:t>Felicia Gomez</a:t>
            </a:r>
            <a:endParaRPr lang="en-US" sz="12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2826843"/>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2804872"/>
            <a:ext cx="980081" cy="1126697"/>
          </a:xfrm>
          <a:prstGeom prst="rect">
            <a:avLst/>
          </a:prstGeom>
        </p:spPr>
      </p:pic>
      <p:sp>
        <p:nvSpPr>
          <p:cNvPr id="89" name="TextBox 88"/>
          <p:cNvSpPr txBox="1"/>
          <p:nvPr/>
        </p:nvSpPr>
        <p:spPr>
          <a:xfrm>
            <a:off x="244737" y="393438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2929367"/>
            <a:ext cx="1129517" cy="874887"/>
          </a:xfrm>
          <a:prstGeom prst="rect">
            <a:avLst/>
          </a:prstGeom>
        </p:spPr>
      </p:pic>
      <p:sp>
        <p:nvSpPr>
          <p:cNvPr id="91" name="TextBox 90"/>
          <p:cNvSpPr txBox="1"/>
          <p:nvPr/>
        </p:nvSpPr>
        <p:spPr>
          <a:xfrm>
            <a:off x="8002520" y="3909724"/>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983935"/>
            <a:ext cx="906172" cy="1149598"/>
          </a:xfrm>
          <a:prstGeom prst="rect">
            <a:avLst/>
          </a:prstGeom>
        </p:spPr>
      </p:pic>
      <p:sp>
        <p:nvSpPr>
          <p:cNvPr id="54" name="TextBox 53"/>
          <p:cNvSpPr txBox="1"/>
          <p:nvPr/>
        </p:nvSpPr>
        <p:spPr>
          <a:xfrm>
            <a:off x="3507493" y="21177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4720186"/>
            <a:ext cx="843953" cy="1129921"/>
          </a:xfrm>
          <a:prstGeom prst="rect">
            <a:avLst/>
          </a:prstGeom>
        </p:spPr>
      </p:pic>
      <p:sp>
        <p:nvSpPr>
          <p:cNvPr id="61" name="TextBox 60"/>
          <p:cNvSpPr txBox="1"/>
          <p:nvPr/>
        </p:nvSpPr>
        <p:spPr>
          <a:xfrm>
            <a:off x="1464500" y="5858721"/>
            <a:ext cx="750099" cy="461665"/>
          </a:xfrm>
          <a:prstGeom prst="rect">
            <a:avLst/>
          </a:prstGeom>
          <a:noFill/>
        </p:spPr>
        <p:txBody>
          <a:bodyPr wrap="square" rtlCol="0">
            <a:spAutoFit/>
          </a:bodyPr>
          <a:lstStyle/>
          <a:p>
            <a:pPr algn="ctr"/>
            <a:r>
              <a:rPr lang="en-US" sz="1200" dirty="0" smtClean="0"/>
              <a:t>Cody Ramirez</a:t>
            </a:r>
            <a:endParaRPr lang="en-US" sz="12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4765816"/>
            <a:ext cx="1133817" cy="1133817"/>
          </a:xfrm>
          <a:prstGeom prst="rect">
            <a:avLst/>
          </a:prstGeom>
        </p:spPr>
      </p:pic>
      <p:sp>
        <p:nvSpPr>
          <p:cNvPr id="64" name="TextBox 63"/>
          <p:cNvSpPr txBox="1"/>
          <p:nvPr/>
        </p:nvSpPr>
        <p:spPr>
          <a:xfrm>
            <a:off x="6936064" y="5919663"/>
            <a:ext cx="750099" cy="461665"/>
          </a:xfrm>
          <a:prstGeom prst="rect">
            <a:avLst/>
          </a:prstGeom>
          <a:noFill/>
        </p:spPr>
        <p:txBody>
          <a:bodyPr wrap="square" rtlCol="0">
            <a:spAutoFit/>
          </a:bodyPr>
          <a:lstStyle/>
          <a:p>
            <a:pPr algn="ctr"/>
            <a:r>
              <a:rPr lang="en-US" sz="1200" b="1" dirty="0" smtClean="0"/>
              <a:t>Jason Walker</a:t>
            </a:r>
            <a:endParaRPr lang="en-US" sz="1200" b="1"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9727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2790839"/>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9839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2818376"/>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2812226"/>
            <a:ext cx="1024593" cy="1119343"/>
          </a:xfrm>
          <a:prstGeom prst="rect">
            <a:avLst/>
          </a:prstGeom>
        </p:spPr>
      </p:pic>
      <p:sp>
        <p:nvSpPr>
          <p:cNvPr id="69" name="TextBox 68"/>
          <p:cNvSpPr txBox="1"/>
          <p:nvPr/>
        </p:nvSpPr>
        <p:spPr>
          <a:xfrm>
            <a:off x="5706783" y="21087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0566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3951894"/>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3934225"/>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3951894"/>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Tree>
    <p:extLst>
      <p:ext uri="{BB962C8B-B14F-4D97-AF65-F5344CB8AC3E}">
        <p14:creationId xmlns:p14="http://schemas.microsoft.com/office/powerpoint/2010/main" val="1735746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34"/>
            <a:ext cx="8839200" cy="1143000"/>
          </a:xfrm>
        </p:spPr>
        <p:txBody>
          <a:bodyPr/>
          <a:lstStyle/>
          <a:p>
            <a:r>
              <a:rPr lang="en-US" dirty="0" smtClean="0"/>
              <a:t>Informatics background poll</a:t>
            </a:r>
            <a:endParaRPr lang="en-US" dirty="0"/>
          </a:p>
        </p:txBody>
      </p:sp>
      <p:sp>
        <p:nvSpPr>
          <p:cNvPr id="3" name="Content Placeholder 2"/>
          <p:cNvSpPr>
            <a:spLocks noGrp="1"/>
          </p:cNvSpPr>
          <p:nvPr>
            <p:ph idx="1"/>
          </p:nvPr>
        </p:nvSpPr>
        <p:spPr>
          <a:xfrm>
            <a:off x="152400" y="1440904"/>
            <a:ext cx="8839200" cy="4724400"/>
          </a:xfrm>
        </p:spPr>
        <p:txBody>
          <a:bodyPr>
            <a:normAutofit/>
          </a:bodyPr>
          <a:lstStyle/>
          <a:p>
            <a:r>
              <a:rPr lang="en-US" sz="2400" dirty="0" smtClean="0"/>
              <a:t>Student poll</a:t>
            </a:r>
          </a:p>
          <a:p>
            <a:pPr lvl="1"/>
            <a:r>
              <a:rPr lang="en-US" sz="2000" dirty="0" smtClean="0"/>
              <a:t>Are you doing genomics research?</a:t>
            </a:r>
          </a:p>
          <a:p>
            <a:pPr lvl="1"/>
            <a:r>
              <a:rPr lang="en-US" sz="2000" dirty="0" smtClean="0"/>
              <a:t>Do you consider yourself a </a:t>
            </a:r>
            <a:r>
              <a:rPr lang="en-US" sz="2000" dirty="0" err="1" smtClean="0"/>
              <a:t>bioinformatician</a:t>
            </a:r>
            <a:r>
              <a:rPr lang="en-US" sz="2000" dirty="0" smtClean="0"/>
              <a:t>?</a:t>
            </a:r>
          </a:p>
          <a:p>
            <a:pPr lvl="1"/>
            <a:r>
              <a:rPr lang="en-US" sz="2000" dirty="0" smtClean="0"/>
              <a:t>What kind of NGS data are you working with?</a:t>
            </a:r>
          </a:p>
          <a:p>
            <a:pPr lvl="2"/>
            <a:r>
              <a:rPr lang="en-US" sz="1800" dirty="0" smtClean="0"/>
              <a:t>WGS?</a:t>
            </a:r>
          </a:p>
          <a:p>
            <a:pPr lvl="2"/>
            <a:r>
              <a:rPr lang="en-US" sz="1800" dirty="0" smtClean="0"/>
              <a:t>Exome?</a:t>
            </a:r>
          </a:p>
          <a:p>
            <a:pPr lvl="2"/>
            <a:r>
              <a:rPr lang="en-US" sz="1800" dirty="0" err="1" smtClean="0"/>
              <a:t>RNAseq</a:t>
            </a:r>
            <a:r>
              <a:rPr lang="en-US" sz="1800" dirty="0" smtClean="0"/>
              <a:t>?</a:t>
            </a:r>
          </a:p>
          <a:p>
            <a:pPr lvl="2"/>
            <a:r>
              <a:rPr lang="en-US" sz="1800" dirty="0" err="1" smtClean="0"/>
              <a:t>Epigenome</a:t>
            </a:r>
            <a:r>
              <a:rPr lang="en-US" sz="1800" dirty="0" smtClean="0"/>
              <a:t>?</a:t>
            </a:r>
          </a:p>
          <a:p>
            <a:pPr lvl="2"/>
            <a:r>
              <a:rPr lang="en-US" sz="1800" dirty="0" smtClean="0"/>
              <a:t>Single cell?</a:t>
            </a:r>
          </a:p>
          <a:p>
            <a:pPr lvl="2"/>
            <a:r>
              <a:rPr lang="en-US" sz="1800" dirty="0" smtClean="0"/>
              <a:t>Other?</a:t>
            </a:r>
          </a:p>
          <a:p>
            <a:pPr lvl="1"/>
            <a:r>
              <a:rPr lang="en-US" sz="2000" dirty="0" smtClean="0"/>
              <a:t>What organism do you work with</a:t>
            </a:r>
            <a:r>
              <a:rPr lang="en-US" sz="2000" dirty="0" smtClean="0"/>
              <a:t>?</a:t>
            </a:r>
          </a:p>
          <a:p>
            <a:pPr lvl="2"/>
            <a:r>
              <a:rPr lang="en-US" sz="1600" dirty="0" smtClean="0"/>
              <a:t>Does it have a reference genome?</a:t>
            </a:r>
            <a:endParaRPr lang="en-US" sz="1600" dirty="0" smtClean="0"/>
          </a:p>
          <a:p>
            <a:pPr lvl="1"/>
            <a:r>
              <a:rPr lang="en-US" sz="2000" dirty="0" smtClean="0"/>
              <a:t>Did you bring data?</a:t>
            </a:r>
          </a:p>
        </p:txBody>
      </p:sp>
    </p:spTree>
    <p:extLst>
      <p:ext uri="{BB962C8B-B14F-4D97-AF65-F5344CB8AC3E}">
        <p14:creationId xmlns:p14="http://schemas.microsoft.com/office/powerpoint/2010/main" val="3539703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92088"/>
          </a:xfrm>
        </p:spPr>
        <p:txBody>
          <a:bodyPr/>
          <a:lstStyle/>
          <a:p>
            <a:r>
              <a:rPr lang="en-US" dirty="0" smtClean="0"/>
              <a:t>Student poll continued</a:t>
            </a:r>
            <a:endParaRPr lang="en-US" dirty="0"/>
          </a:p>
        </p:txBody>
      </p:sp>
      <p:sp>
        <p:nvSpPr>
          <p:cNvPr id="3" name="Content Placeholder 2"/>
          <p:cNvSpPr>
            <a:spLocks noGrp="1"/>
          </p:cNvSpPr>
          <p:nvPr>
            <p:ph idx="1"/>
          </p:nvPr>
        </p:nvSpPr>
        <p:spPr>
          <a:xfrm>
            <a:off x="152400" y="908720"/>
            <a:ext cx="8839200" cy="5300464"/>
          </a:xfrm>
        </p:spPr>
        <p:txBody>
          <a:bodyPr/>
          <a:lstStyle/>
          <a:p>
            <a:pPr marL="0" indent="0">
              <a:buNone/>
            </a:pPr>
            <a:r>
              <a:rPr lang="en-US" sz="2400" dirty="0" smtClean="0"/>
              <a:t>Not counting the pre-requisites and materials for this course:</a:t>
            </a:r>
          </a:p>
          <a:p>
            <a:r>
              <a:rPr lang="en-US" sz="2400" dirty="0" smtClean="0"/>
              <a:t>Are </a:t>
            </a:r>
            <a:r>
              <a:rPr lang="en-US" sz="2400" dirty="0"/>
              <a:t>you familiar with </a:t>
            </a:r>
            <a:r>
              <a:rPr lang="en-US" sz="2400" dirty="0" err="1"/>
              <a:t>linux</a:t>
            </a:r>
            <a:r>
              <a:rPr lang="en-US" sz="2400" dirty="0"/>
              <a:t>/command line?</a:t>
            </a:r>
          </a:p>
          <a:p>
            <a:pPr lvl="1"/>
            <a:r>
              <a:rPr lang="en-US" sz="2000" dirty="0"/>
              <a:t>Intermediate? </a:t>
            </a:r>
            <a:endParaRPr lang="en-US" sz="2000" dirty="0" smtClean="0"/>
          </a:p>
          <a:p>
            <a:pPr lvl="1"/>
            <a:r>
              <a:rPr lang="en-US" sz="2000" dirty="0" smtClean="0"/>
              <a:t>Expert?</a:t>
            </a:r>
          </a:p>
          <a:p>
            <a:r>
              <a:rPr lang="en-US" sz="2400" dirty="0" smtClean="0"/>
              <a:t>Do you sometimes write code?</a:t>
            </a:r>
          </a:p>
          <a:p>
            <a:pPr lvl="1"/>
            <a:r>
              <a:rPr lang="en-US" sz="2000" dirty="0" smtClean="0"/>
              <a:t>What language?</a:t>
            </a:r>
            <a:endParaRPr lang="en-US" sz="2000" dirty="0"/>
          </a:p>
          <a:p>
            <a:r>
              <a:rPr lang="en-US" sz="2400" dirty="0"/>
              <a:t>Are you familiar with </a:t>
            </a:r>
            <a:r>
              <a:rPr lang="en-US" sz="2400" dirty="0" smtClean="0"/>
              <a:t>R?</a:t>
            </a:r>
            <a:endParaRPr lang="en-US" sz="2400" dirty="0"/>
          </a:p>
          <a:p>
            <a:pPr lvl="1"/>
            <a:r>
              <a:rPr lang="en-US" sz="2000" dirty="0"/>
              <a:t>Intermediate</a:t>
            </a:r>
            <a:r>
              <a:rPr lang="en-US" sz="2000" dirty="0" smtClean="0"/>
              <a:t>?</a:t>
            </a:r>
          </a:p>
          <a:p>
            <a:pPr lvl="1"/>
            <a:r>
              <a:rPr lang="en-US" sz="2000" dirty="0" smtClean="0"/>
              <a:t>Expert</a:t>
            </a:r>
            <a:r>
              <a:rPr lang="en-US" sz="2000" dirty="0"/>
              <a:t>?</a:t>
            </a:r>
          </a:p>
          <a:p>
            <a:r>
              <a:rPr lang="en-US" sz="2400" dirty="0" smtClean="0"/>
              <a:t>Are you familiar with </a:t>
            </a:r>
            <a:r>
              <a:rPr lang="en-US" sz="2400" dirty="0" err="1" smtClean="0"/>
              <a:t>ggplot</a:t>
            </a:r>
            <a:r>
              <a:rPr lang="en-US" sz="2400" dirty="0" smtClean="0"/>
              <a:t>?</a:t>
            </a:r>
          </a:p>
          <a:p>
            <a:pPr lvl="1"/>
            <a:r>
              <a:rPr lang="en-US" sz="2000" dirty="0" smtClean="0"/>
              <a:t>Intermediate?</a:t>
            </a:r>
          </a:p>
          <a:p>
            <a:pPr lvl="1"/>
            <a:r>
              <a:rPr lang="en-US" sz="2000" dirty="0" smtClean="0"/>
              <a:t>Expert?</a:t>
            </a:r>
          </a:p>
          <a:p>
            <a:r>
              <a:rPr lang="en-US" sz="2400" dirty="0" smtClean="0"/>
              <a:t>Do you use </a:t>
            </a:r>
            <a:r>
              <a:rPr lang="en-US" sz="2400" dirty="0" err="1" smtClean="0"/>
              <a:t>git</a:t>
            </a:r>
            <a:r>
              <a:rPr lang="en-US" sz="2400" dirty="0" smtClean="0"/>
              <a:t>/</a:t>
            </a:r>
            <a:r>
              <a:rPr lang="en-US" sz="2400" dirty="0" err="1" smtClean="0"/>
              <a:t>github</a:t>
            </a:r>
            <a:r>
              <a:rPr lang="en-US" sz="2400" dirty="0" smtClean="0"/>
              <a:t>?</a:t>
            </a:r>
            <a:endParaRPr lang="en-US" sz="2400" dirty="0"/>
          </a:p>
          <a:p>
            <a:endParaRPr lang="en-US" sz="2400" dirty="0"/>
          </a:p>
        </p:txBody>
      </p:sp>
    </p:spTree>
    <p:extLst>
      <p:ext uri="{BB962C8B-B14F-4D97-AF65-F5344CB8AC3E}">
        <p14:creationId xmlns:p14="http://schemas.microsoft.com/office/powerpoint/2010/main" val="21950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Informatics for RNA-seq Analysis</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a:t>
            </a:r>
            <a:r>
              <a:rPr lang="en-US" sz="1600" dirty="0" smtClean="0">
                <a:latin typeface="Calibri"/>
                <a:ea typeface="+mj-ea"/>
                <a:cs typeface="Calibri"/>
              </a:rPr>
              <a:t>Griffith and </a:t>
            </a:r>
            <a:r>
              <a:rPr lang="en-US" sz="1600" dirty="0" smtClean="0">
                <a:latin typeface="Calibri"/>
                <a:ea typeface="+mj-ea"/>
                <a:cs typeface="Calibri"/>
              </a:rPr>
              <a:t>Obi </a:t>
            </a:r>
            <a:r>
              <a:rPr lang="en-US" sz="1600" dirty="0" smtClean="0">
                <a:latin typeface="Calibri"/>
                <a:ea typeface="+mj-ea"/>
                <a:cs typeface="Calibri"/>
              </a:rPr>
              <a:t>Griffith</a:t>
            </a:r>
            <a:r>
              <a:rPr lang="en-US" sz="1600" dirty="0">
                <a:ln w="1270">
                  <a:solidFill>
                    <a:schemeClr val="tx1">
                      <a:alpha val="38000"/>
                    </a:schemeClr>
                  </a:solidFill>
                </a:ln>
                <a:latin typeface="Calibri"/>
                <a:cs typeface="Calibri"/>
              </a:rPr>
              <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May 28-30, 2018</a:t>
            </a:r>
            <a:endParaRPr lang="en-US" sz="1400" dirty="0">
              <a:ln w="1270">
                <a:solidFill>
                  <a:schemeClr val="tx1">
                    <a:alpha val="38000"/>
                  </a:schemeClr>
                </a:solidFill>
              </a:ln>
              <a:latin typeface="Calibri"/>
              <a:cs typeface="Calibri"/>
            </a:endParaRP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648072"/>
          </a:xfrm>
        </p:spPr>
        <p:txBody>
          <a:bodyPr/>
          <a:lstStyle/>
          <a:p>
            <a:r>
              <a:rPr lang="en-US" sz="3200" dirty="0" smtClean="0"/>
              <a:t>Introductions to MGI/WUSTL instructors</a:t>
            </a:r>
            <a:endParaRPr lang="en-US" sz="3200" dirty="0"/>
          </a:p>
        </p:txBody>
      </p:sp>
      <p:grpSp>
        <p:nvGrpSpPr>
          <p:cNvPr id="4" name="Group 3"/>
          <p:cNvGrpSpPr/>
          <p:nvPr/>
        </p:nvGrpSpPr>
        <p:grpSpPr>
          <a:xfrm>
            <a:off x="2435520" y="2028547"/>
            <a:ext cx="4272960" cy="2800907"/>
            <a:chOff x="2315264" y="1986229"/>
            <a:chExt cx="4272960" cy="2800907"/>
          </a:xfrm>
        </p:grpSpPr>
        <p:pic>
          <p:nvPicPr>
            <p:cNvPr id="8" name="Picture 7"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120" y="1986229"/>
              <a:ext cx="1752145" cy="1946827"/>
            </a:xfrm>
            <a:prstGeom prst="rect">
              <a:avLst/>
            </a:prstGeom>
          </p:spPr>
        </p:pic>
        <p:pic>
          <p:nvPicPr>
            <p:cNvPr id="9" name="Picture 8"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619" y="1988840"/>
              <a:ext cx="1572737" cy="1946828"/>
            </a:xfrm>
            <a:prstGeom prst="rect">
              <a:avLst/>
            </a:prstGeom>
          </p:spPr>
        </p:pic>
        <p:sp>
          <p:nvSpPr>
            <p:cNvPr id="10" name="TextBox 9"/>
            <p:cNvSpPr txBox="1"/>
            <p:nvPr/>
          </p:nvSpPr>
          <p:spPr>
            <a:xfrm>
              <a:off x="2315264" y="3933056"/>
              <a:ext cx="2413355" cy="854080"/>
            </a:xfrm>
            <a:prstGeom prst="rect">
              <a:avLst/>
            </a:prstGeom>
            <a:noFill/>
          </p:spPr>
          <p:txBody>
            <a:bodyPr wrap="square" rtlCol="0">
              <a:spAutoFit/>
            </a:bodyPr>
            <a:lstStyle/>
            <a:p>
              <a:pPr algn="ctr"/>
              <a:r>
                <a:rPr lang="en-US" sz="1800" dirty="0" smtClean="0"/>
                <a:t>Malachi Griffith</a:t>
              </a:r>
              <a:br>
                <a:rPr lang="en-US" sz="1800" dirty="0" smtClean="0"/>
              </a:b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1" name="TextBox 10"/>
            <p:cNvSpPr txBox="1"/>
            <p:nvPr/>
          </p:nvSpPr>
          <p:spPr>
            <a:xfrm>
              <a:off x="4440587" y="3933056"/>
              <a:ext cx="2147637" cy="854080"/>
            </a:xfrm>
            <a:prstGeom prst="rect">
              <a:avLst/>
            </a:prstGeom>
            <a:noFill/>
          </p:spPr>
          <p:txBody>
            <a:bodyPr wrap="square" rtlCol="0">
              <a:spAutoFit/>
            </a:bodyPr>
            <a:lstStyle/>
            <a:p>
              <a:pPr algn="ctr"/>
              <a:r>
                <a:rPr lang="en-US" sz="1800" dirty="0" smtClean="0"/>
                <a:t>Obi Griffith, PhD</a:t>
              </a:r>
            </a:p>
            <a:p>
              <a:pPr algn="ct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grpSp>
      <p:sp>
        <p:nvSpPr>
          <p:cNvPr id="13" name="TextBox 12"/>
          <p:cNvSpPr txBox="1"/>
          <p:nvPr/>
        </p:nvSpPr>
        <p:spPr>
          <a:xfrm>
            <a:off x="141010" y="5981218"/>
            <a:ext cx="8967494" cy="400110"/>
          </a:xfrm>
          <a:prstGeom prst="rect">
            <a:avLst/>
          </a:prstGeom>
          <a:noFill/>
        </p:spPr>
        <p:txBody>
          <a:bodyPr wrap="none" rtlCol="0">
            <a:spAutoFit/>
          </a:bodyPr>
          <a:lstStyle/>
          <a:p>
            <a:pPr algn="ctr"/>
            <a:r>
              <a:rPr lang="en-US" sz="2000" b="1" dirty="0" smtClean="0"/>
              <a:t>McDonnell Genome Institute, Washington University School of Medicine</a:t>
            </a:r>
          </a:p>
        </p:txBody>
      </p:sp>
    </p:spTree>
    <p:extLst>
      <p:ext uri="{BB962C8B-B14F-4D97-AF65-F5344CB8AC3E}">
        <p14:creationId xmlns:p14="http://schemas.microsoft.com/office/powerpoint/2010/main" val="41370910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140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692696"/>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674667"/>
            <a:ext cx="4197112" cy="5119235"/>
          </a:xfrm>
        </p:spPr>
      </p:pic>
      <p:sp>
        <p:nvSpPr>
          <p:cNvPr id="8" name="TextBox 7"/>
          <p:cNvSpPr txBox="1"/>
          <p:nvPr/>
        </p:nvSpPr>
        <p:spPr>
          <a:xfrm>
            <a:off x="251520" y="6073551"/>
            <a:ext cx="8083167" cy="307777"/>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11790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65315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10865632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576064"/>
          </a:xfrm>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725661"/>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636886"/>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110086"/>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027786"/>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746574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27384"/>
            <a:ext cx="8811388" cy="571056"/>
          </a:xfrm>
        </p:spPr>
        <p:txBody>
          <a:bodyPr>
            <a:noAutofit/>
          </a:bodyPr>
          <a:lstStyle/>
          <a:p>
            <a:r>
              <a:rPr lang="en-US" sz="1800" dirty="0" smtClean="0"/>
              <a:t>SNVs, </a:t>
            </a:r>
            <a:r>
              <a:rPr lang="en-US" sz="1800" dirty="0" err="1" smtClean="0"/>
              <a:t>Indels</a:t>
            </a:r>
            <a:r>
              <a:rPr lang="en-US" sz="1800" dirty="0" smtClean="0"/>
              <a:t>, CNVs, SVs, fusions, LOH, expression changes, methylation changes, and more</a:t>
            </a:r>
            <a:endParaRPr lang="en-US" sz="18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666328"/>
            <a:ext cx="4789106" cy="5715000"/>
          </a:xfrm>
          <a:prstGeom prst="rect">
            <a:avLst/>
          </a:prstGeom>
        </p:spPr>
      </p:pic>
    </p:spTree>
    <p:extLst>
      <p:ext uri="{BB962C8B-B14F-4D97-AF65-F5344CB8AC3E}">
        <p14:creationId xmlns:p14="http://schemas.microsoft.com/office/powerpoint/2010/main" val="14359885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17140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620688"/>
            <a:ext cx="7593992" cy="5313257"/>
          </a:xfrm>
        </p:spPr>
      </p:pic>
      <p:sp>
        <p:nvSpPr>
          <p:cNvPr id="5" name="TextBox 4"/>
          <p:cNvSpPr txBox="1"/>
          <p:nvPr/>
        </p:nvSpPr>
        <p:spPr>
          <a:xfrm>
            <a:off x="0" y="6093296"/>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35155195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1"/>
            <a:ext cx="8495632" cy="432221"/>
          </a:xfrm>
        </p:spPr>
        <p:txBody>
          <a:bodyPr>
            <a:noAutofit/>
          </a:bodyPr>
          <a:lstStyle/>
          <a:p>
            <a:r>
              <a:rPr lang="en-US" sz="2800" dirty="0" smtClean="0"/>
              <a:t>Each study often requires considerable customization</a:t>
            </a:r>
            <a:endParaRPr lang="en-US" sz="2800"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515404"/>
            <a:ext cx="5862377" cy="5865924"/>
          </a:xfrm>
          <a:prstGeom prst="rect">
            <a:avLst/>
          </a:prstGeom>
        </p:spPr>
      </p:pic>
      <p:sp>
        <p:nvSpPr>
          <p:cNvPr id="6" name="TextBox 5"/>
          <p:cNvSpPr txBox="1"/>
          <p:nvPr/>
        </p:nvSpPr>
        <p:spPr>
          <a:xfrm>
            <a:off x="7538777" y="6093296"/>
            <a:ext cx="1605223" cy="307777"/>
          </a:xfrm>
          <a:prstGeom prst="rect">
            <a:avLst/>
          </a:prstGeom>
          <a:noFill/>
        </p:spPr>
        <p:txBody>
          <a:bodyPr wrap="square" rtlCol="0">
            <a:spAutoFit/>
          </a:bodyPr>
          <a:lstStyle/>
          <a:p>
            <a:r>
              <a:rPr lang="en-US" sz="1400" dirty="0" smtClean="0">
                <a:hlinkClick r:id="rId3"/>
              </a:rPr>
              <a:t>Griffith et al. 2015</a:t>
            </a:r>
            <a:endParaRPr lang="en-US" sz="1400" dirty="0"/>
          </a:p>
        </p:txBody>
      </p:sp>
      <p:sp>
        <p:nvSpPr>
          <p:cNvPr id="7" name="TextBox 6"/>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20067108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9930</TotalTime>
  <Words>1649</Words>
  <Application>Microsoft Macintosh PowerPoint</Application>
  <PresentationFormat>On-screen Show (4:3)</PresentationFormat>
  <Paragraphs>179</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Canadian Bioinformatics Workshops</vt:lpstr>
      <vt:lpstr>PowerPoint Presentation</vt:lpstr>
      <vt:lpstr>PowerPoint Presentation</vt:lpstr>
      <vt:lpstr>Introductions to MGI/WUSTL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vt:lpstr>
      <vt:lpstr>The rest of this workshop will focus on the methods and tools needed to take raw sequence data to interpretation and application – still the bottleneck!</vt:lpstr>
      <vt:lpstr>The Griffith lab is focused on developing methods to address this bottleneck for precision medicine in cancer</vt:lpstr>
      <vt:lpstr>Where tools/resources do not exist we build them</vt:lpstr>
      <vt:lpstr>Encourage best practices for software development</vt:lpstr>
      <vt:lpstr>WUSTL – MGI: Group members</vt:lpstr>
      <vt:lpstr>Informatics background poll</vt:lpstr>
      <vt:lpstr>Student poll continued</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667</cp:revision>
  <dcterms:created xsi:type="dcterms:W3CDTF">2010-04-21T18:53:51Z</dcterms:created>
  <dcterms:modified xsi:type="dcterms:W3CDTF">2018-05-22T19:31:06Z</dcterms:modified>
</cp:coreProperties>
</file>